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97" r:id="rId3"/>
    <p:sldId id="285" r:id="rId4"/>
    <p:sldId id="288" r:id="rId5"/>
    <p:sldId id="289" r:id="rId6"/>
    <p:sldId id="287" r:id="rId7"/>
    <p:sldId id="290" r:id="rId8"/>
    <p:sldId id="291" r:id="rId9"/>
    <p:sldId id="283" r:id="rId10"/>
    <p:sldId id="293" r:id="rId11"/>
    <p:sldId id="292" r:id="rId12"/>
    <p:sldId id="294" r:id="rId13"/>
    <p:sldId id="275" r:id="rId14"/>
    <p:sldId id="281" r:id="rId15"/>
    <p:sldId id="282" r:id="rId16"/>
    <p:sldId id="284" r:id="rId17"/>
    <p:sldId id="295" r:id="rId18"/>
    <p:sldId id="259" r:id="rId19"/>
  </p:sldIdLst>
  <p:sldSz cx="12192000" cy="6858000"/>
  <p:notesSz cx="6797675" cy="9926638"/>
  <p:embeddedFontLst>
    <p:embeddedFont>
      <p:font typeface="12롯데마트드림Light" panose="020B0600000101010101" charset="-127"/>
      <p:regular r:id="rId20"/>
    </p:embeddedFont>
    <p:embeddedFont>
      <p:font typeface="12롯데마트드림Medium" panose="020B0600000101010101" charset="-127"/>
      <p:regular r:id="rId21"/>
    </p:embeddedFont>
    <p:embeddedFont>
      <p:font typeface="12롯데마트행복Bold" panose="020B0600000101010101" charset="-127"/>
      <p:regular r:id="rId22"/>
    </p:embeddedFont>
    <p:embeddedFont>
      <p:font typeface="맑은 고딕" panose="020B0503020000020004" pitchFamily="50" charset="-127"/>
      <p:regular r:id="rId23"/>
      <p:bold r:id="rId2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8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553982-D637-A9AD-EE29-6F83790A5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CE9AA67-8648-BCCB-E269-0086E932E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338BF0-55B2-D616-D972-5773B37B9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1234-89B6-4D35-A657-C6B96F0B3223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06B6ED-65CF-E4E1-0DAE-78CBA3C28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EFF771-3012-0921-7015-72BEE7D6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504C-C685-4255-A27D-D5D8D805B8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559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0FA742-8F03-66D0-7BD7-112B00A7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EDBA488-BD34-6DFB-7F49-F8160B952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CF13C5-46BC-8ED0-DB05-F94FB00D7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1234-89B6-4D35-A657-C6B96F0B3223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EB0A98-53CD-22A5-DE6D-2CBFF500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F0CBF2-0BDE-1D66-DF87-91862DE9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504C-C685-4255-A27D-D5D8D805B8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19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84AF150-A0B4-7A89-D5FF-658148538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5E8E3DF-61C9-3B9A-F9EA-F3254EB0F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678C3A-CED6-B06A-F871-1E522461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1234-89B6-4D35-A657-C6B96F0B3223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1C72928-125D-A549-D332-63F7C1E7C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001048-FCDF-7110-4CBE-4DB71665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504C-C685-4255-A27D-D5D8D805B8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12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65C70A-4C7C-88D0-04C7-98A710478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BC6A27-A5D6-A57F-81E3-AAE305EDC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B533D9-A531-0B4A-CE09-DEA59A162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1234-89B6-4D35-A657-C6B96F0B3223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D34F31-5D29-13EE-D2E7-2276A0205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ACDDB3-2C8B-2267-8899-CE0337D0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504C-C685-4255-A27D-D5D8D805B8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827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706278-83F9-C37A-79CA-63D603283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A119E32-1D08-047B-E357-A27520D8B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13D11D-5196-3D34-793B-6F1AC61B2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1234-89B6-4D35-A657-C6B96F0B3223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C917229-FE59-B886-1B31-0BA7E759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5848703-4A4E-86A5-737C-174E8BA3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504C-C685-4255-A27D-D5D8D805B8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33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8522CC-D435-8B2F-7053-FB73887BD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14F00F-AE47-05B6-B1E8-B148C97C3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3F6C173-8094-E8D9-B42A-F3DD4FA56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5D1422E-60AB-00D3-7535-68C2FA8EE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1234-89B6-4D35-A657-C6B96F0B3223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A4BF47B-4794-1BEB-73FC-D29EB3E8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88A8B0B-E242-498A-FF84-3859F8818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504C-C685-4255-A27D-D5D8D805B8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99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B4A1B4-3093-0DB7-C8C1-102B77A8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046A67-8531-3B0A-2338-6A8355F96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5A95125-C4D9-4A8A-735E-F21DB62F7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9510997-A1F4-AFE4-7122-D03DF75BA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E44ED03-1A78-3770-C167-83B19E9DF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B24A9E8-B010-E170-6496-1C86226DB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1234-89B6-4D35-A657-C6B96F0B3223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C9475C8-6BCF-5A6F-E9E7-DDF6BEF1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5C17366-29A7-BA27-F371-A50359B3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504C-C685-4255-A27D-D5D8D805B8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872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724149-204B-96DF-425B-5B9734A0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74F1288-2F6F-8383-3610-E025FFBEF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1234-89B6-4D35-A657-C6B96F0B3223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F79D2A1-F6C6-96E8-1DCA-5DA9E5A9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CE8F62A-27AE-FA7D-9B34-A61AA971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504C-C685-4255-A27D-D5D8D805B8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755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5A80E93-25B8-03FD-52D1-712F3D8AF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1234-89B6-4D35-A657-C6B96F0B3223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E8B2347-9738-4906-FB6F-69E02FA09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1718B89-E68C-2930-5E68-DAAC348D8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504C-C685-4255-A27D-D5D8D805B8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045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059A5C-DAF0-92A1-F4AF-CE2D89411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7F84D5-1DC1-AC9E-416E-F91602FC5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07A931B-5D05-D262-C4B2-1E4CD0835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FC3DDA0-E08D-2543-6679-CDFB8EEF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1234-89B6-4D35-A657-C6B96F0B3223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6F08437-C674-6A57-AC3A-29E48EF9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643942D-E94D-06BA-1C9D-149EB8B2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504C-C685-4255-A27D-D5D8D805B8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837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EBEA61-748D-D87E-AC43-5C573BF0A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034CA87-4687-58D1-B223-61B219B75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39DFE41-0F07-A193-D3F1-DB01CED0D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A72879-8E8A-BB95-F228-C3D02C7F3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1234-89B6-4D35-A657-C6B96F0B3223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FC92CC8-6513-FE71-2AE9-90F869209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34FF5AB-F646-4841-BA99-1BDF6B560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504C-C685-4255-A27D-D5D8D805B8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37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847A299-7565-D813-3CBB-22F060BD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896A301-D35E-B3C2-0E2C-E0F90F5B6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BCC85C-C1DA-052F-3B8C-95A5DFBB3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E1234-89B6-4D35-A657-C6B96F0B3223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B0A063-822F-E57C-DA26-BCC39E6B8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D21E08-B3D6-5389-9923-1ADFE0A7B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5504C-C685-4255-A27D-D5D8D805B8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148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92F592-3D3E-C268-7729-70E2B57F1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476" y="1802919"/>
            <a:ext cx="10515600" cy="4277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1600" b="1" dirty="0">
                <a:solidFill>
                  <a:schemeClr val="tx1"/>
                </a:solidFill>
              </a:rPr>
              <a:t>과자모음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1600" b="1" dirty="0">
                <a:solidFill>
                  <a:schemeClr val="tx1"/>
                </a:solidFill>
              </a:rPr>
              <a:t>초콜릿</a:t>
            </a:r>
            <a:r>
              <a:rPr lang="en-US" altLang="ko-KR" sz="1600" b="1" dirty="0">
                <a:solidFill>
                  <a:schemeClr val="tx1"/>
                </a:solidFill>
              </a:rPr>
              <a:t>/</a:t>
            </a:r>
            <a:r>
              <a:rPr lang="ko-KR" altLang="en-US" sz="1600" b="1" dirty="0">
                <a:solidFill>
                  <a:schemeClr val="tx1"/>
                </a:solidFill>
              </a:rPr>
              <a:t>젤리</a:t>
            </a:r>
            <a:r>
              <a:rPr lang="en-US" altLang="ko-KR" sz="1600" b="1" dirty="0">
                <a:solidFill>
                  <a:schemeClr val="tx1"/>
                </a:solidFill>
              </a:rPr>
              <a:t>/</a:t>
            </a:r>
            <a:r>
              <a:rPr lang="ko-KR" altLang="en-US" sz="1600" b="1" dirty="0">
                <a:solidFill>
                  <a:schemeClr val="tx1"/>
                </a:solidFill>
              </a:rPr>
              <a:t>사탕  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1600" b="1" dirty="0">
                <a:solidFill>
                  <a:schemeClr val="tx1"/>
                </a:solidFill>
              </a:rPr>
              <a:t>수입과자  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1600" b="1" dirty="0">
                <a:solidFill>
                  <a:schemeClr val="tx1"/>
                </a:solidFill>
              </a:rPr>
              <a:t>아이스크림</a:t>
            </a:r>
            <a:r>
              <a:rPr lang="en-US" altLang="ko-KR" sz="1600" b="1" dirty="0">
                <a:solidFill>
                  <a:schemeClr val="tx1"/>
                </a:solidFill>
              </a:rPr>
              <a:t>/</a:t>
            </a:r>
            <a:r>
              <a:rPr lang="ko-KR" altLang="en-US" sz="1600" b="1" dirty="0">
                <a:solidFill>
                  <a:schemeClr val="tx1"/>
                </a:solidFill>
              </a:rPr>
              <a:t>빵  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1600" b="1" dirty="0">
                <a:solidFill>
                  <a:schemeClr val="tx1"/>
                </a:solidFill>
              </a:rPr>
              <a:t>커피</a:t>
            </a:r>
            <a:r>
              <a:rPr lang="en-US" altLang="ko-KR" sz="1600" b="1" dirty="0">
                <a:solidFill>
                  <a:schemeClr val="tx1"/>
                </a:solidFill>
              </a:rPr>
              <a:t>/</a:t>
            </a:r>
            <a:r>
              <a:rPr lang="ko-KR" altLang="en-US" sz="1600" b="1" dirty="0">
                <a:solidFill>
                  <a:schemeClr val="tx1"/>
                </a:solidFill>
              </a:rPr>
              <a:t>음료  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1600" b="1" dirty="0">
                <a:solidFill>
                  <a:schemeClr val="tx1"/>
                </a:solidFill>
              </a:rPr>
              <a:t>식자재  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1600" b="1" dirty="0">
                <a:solidFill>
                  <a:schemeClr val="tx1"/>
                </a:solidFill>
              </a:rPr>
              <a:t>할인</a:t>
            </a:r>
            <a:r>
              <a:rPr lang="en-US" altLang="ko-KR" sz="1600" b="1" dirty="0">
                <a:solidFill>
                  <a:schemeClr val="tx1"/>
                </a:solidFill>
              </a:rPr>
              <a:t>/</a:t>
            </a:r>
            <a:r>
              <a:rPr lang="ko-KR" altLang="en-US" sz="1600" b="1" dirty="0">
                <a:solidFill>
                  <a:schemeClr val="tx1"/>
                </a:solidFill>
              </a:rPr>
              <a:t>기한 임박  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1600" b="1" dirty="0">
                <a:solidFill>
                  <a:schemeClr val="tx1"/>
                </a:solidFill>
              </a:rPr>
              <a:t>대용량 상품  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1600" b="1" dirty="0">
                <a:solidFill>
                  <a:schemeClr val="tx1"/>
                </a:solidFill>
              </a:rPr>
              <a:t>도매회원신청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ko-KR" sz="1600" b="1" dirty="0"/>
          </a:p>
          <a:p>
            <a:pPr marL="0" indent="0">
              <a:buNone/>
            </a:pPr>
            <a:r>
              <a:rPr lang="ko-KR" altLang="en-US" b="1" dirty="0"/>
              <a:t>**</a:t>
            </a:r>
            <a:r>
              <a:rPr lang="en-US" altLang="ko-KR" b="1" dirty="0"/>
              <a:t>2</a:t>
            </a:r>
            <a:r>
              <a:rPr lang="ko-KR" altLang="en-US" b="1" dirty="0"/>
              <a:t>차 메뉴 구성할 예정</a:t>
            </a:r>
            <a:endParaRPr lang="en-US" altLang="ko-KR" b="1" dirty="0"/>
          </a:p>
          <a:p>
            <a:pPr marL="0" indent="0">
              <a:buNone/>
            </a:pPr>
            <a:endParaRPr lang="ko-KR" altLang="en-US" sz="2800" b="1" dirty="0">
              <a:solidFill>
                <a:schemeClr val="tx1"/>
              </a:solidFill>
            </a:endParaRPr>
          </a:p>
          <a:p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41C112E-ADCE-542E-1209-410E8EC8B32D}"/>
              </a:ext>
            </a:extLst>
          </p:cNvPr>
          <p:cNvSpPr/>
          <p:nvPr/>
        </p:nvSpPr>
        <p:spPr>
          <a:xfrm>
            <a:off x="0" y="0"/>
            <a:ext cx="12192000" cy="1089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05F592-FDB0-683F-15CB-39F54D1F83CF}"/>
              </a:ext>
            </a:extLst>
          </p:cNvPr>
          <p:cNvSpPr txBox="1"/>
          <p:nvPr/>
        </p:nvSpPr>
        <p:spPr>
          <a:xfrm>
            <a:off x="628648" y="145643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solidFill>
                  <a:schemeClr val="bg1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카테고리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2699E-39E8-CE84-630F-D3DB81300BA9}"/>
              </a:ext>
            </a:extLst>
          </p:cNvPr>
          <p:cNvSpPr txBox="1"/>
          <p:nvPr/>
        </p:nvSpPr>
        <p:spPr>
          <a:xfrm>
            <a:off x="628648" y="424557"/>
            <a:ext cx="425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홈페이지 </a:t>
            </a:r>
            <a:r>
              <a:rPr lang="ko-KR" altLang="en-US" sz="3200" spc="-150" dirty="0" err="1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대메뉴</a:t>
            </a:r>
            <a:endParaRPr lang="ko-KR" altLang="en-US" sz="3200" spc="-150" dirty="0">
              <a:solidFill>
                <a:schemeClr val="bg1"/>
              </a:solidFill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232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EF4BB32-67E0-A109-3F43-9E9A6B76BAB7}"/>
              </a:ext>
            </a:extLst>
          </p:cNvPr>
          <p:cNvSpPr/>
          <p:nvPr/>
        </p:nvSpPr>
        <p:spPr>
          <a:xfrm>
            <a:off x="0" y="0"/>
            <a:ext cx="12192000" cy="10890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5223F-A171-687A-FE48-D4E6490E30E5}"/>
              </a:ext>
            </a:extLst>
          </p:cNvPr>
          <p:cNvSpPr txBox="1"/>
          <p:nvPr/>
        </p:nvSpPr>
        <p:spPr>
          <a:xfrm>
            <a:off x="628648" y="145643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solidFill>
                  <a:schemeClr val="bg1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기능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0DE7F3-D7D3-44C5-9A48-F0737D7009E5}"/>
              </a:ext>
            </a:extLst>
          </p:cNvPr>
          <p:cNvSpPr txBox="1"/>
          <p:nvPr/>
        </p:nvSpPr>
        <p:spPr>
          <a:xfrm>
            <a:off x="628648" y="424557"/>
            <a:ext cx="425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리스트화면</a:t>
            </a:r>
          </a:p>
        </p:txBody>
      </p:sp>
      <p:pic>
        <p:nvPicPr>
          <p:cNvPr id="6" name="내용 개체 틀 10">
            <a:extLst>
              <a:ext uri="{FF2B5EF4-FFF2-40B4-BE49-F238E27FC236}">
                <a16:creationId xmlns:a16="http://schemas.microsoft.com/office/drawing/2014/main" id="{DE2125D4-CD81-4274-1050-79B3032FE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1079" y="1825625"/>
            <a:ext cx="6310721" cy="431751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A2BDED-7A2D-4A8F-C55A-BFA4D49A2E9C}"/>
              </a:ext>
            </a:extLst>
          </p:cNvPr>
          <p:cNvSpPr txBox="1"/>
          <p:nvPr/>
        </p:nvSpPr>
        <p:spPr>
          <a:xfrm>
            <a:off x="792789" y="4461229"/>
            <a:ext cx="2883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제품명 </a:t>
            </a:r>
            <a:r>
              <a:rPr lang="en-US" altLang="ko-KR" b="1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(</a:t>
            </a:r>
            <a:r>
              <a:rPr lang="ko-KR" altLang="en-US" b="1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용량</a:t>
            </a:r>
            <a:r>
              <a:rPr lang="en-US" altLang="ko-KR" b="1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, </a:t>
            </a:r>
            <a:r>
              <a:rPr lang="ko-KR" altLang="en-US" b="1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입수</a:t>
            </a:r>
            <a:r>
              <a:rPr lang="en-US" altLang="ko-KR" b="1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, </a:t>
            </a:r>
            <a:r>
              <a:rPr lang="ko-KR" altLang="en-US" b="1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유통기한</a:t>
            </a:r>
            <a:r>
              <a:rPr lang="en-US" altLang="ko-KR" b="1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)</a:t>
            </a:r>
          </a:p>
          <a:p>
            <a:r>
              <a:rPr lang="ko-KR" altLang="en-US" b="1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판매가</a:t>
            </a:r>
            <a:endParaRPr lang="en-US" altLang="ko-KR" b="1" dirty="0"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  <a:p>
            <a:r>
              <a:rPr lang="ko-KR" altLang="en-US" b="1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도매가 </a:t>
            </a:r>
            <a:endParaRPr lang="en-US" altLang="ko-KR" b="1" dirty="0"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  <a:p>
            <a:r>
              <a:rPr lang="en-US" altLang="ko-KR" b="1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3</a:t>
            </a:r>
            <a:r>
              <a:rPr lang="ko-KR" altLang="en-US" b="1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가지만 표시</a:t>
            </a:r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B89AA5D7-E9BC-1F84-D9AC-A68E8C01B05E}"/>
              </a:ext>
            </a:extLst>
          </p:cNvPr>
          <p:cNvSpPr/>
          <p:nvPr/>
        </p:nvSpPr>
        <p:spPr>
          <a:xfrm>
            <a:off x="3676615" y="4906848"/>
            <a:ext cx="457503" cy="30909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0CEFE-CDA3-51E1-957C-42A27E8809AA}"/>
              </a:ext>
            </a:extLst>
          </p:cNvPr>
          <p:cNvSpPr txBox="1"/>
          <p:nvPr/>
        </p:nvSpPr>
        <p:spPr>
          <a:xfrm>
            <a:off x="628648" y="1120100"/>
            <a:ext cx="7591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- </a:t>
            </a:r>
            <a:r>
              <a:rPr lang="ko-KR" altLang="en-US" sz="2000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노출되는 리스트화면에서 최대한 깔끔하면서 상품 많이 보이게 끔</a:t>
            </a:r>
          </a:p>
        </p:txBody>
      </p:sp>
    </p:spTree>
    <p:extLst>
      <p:ext uri="{BB962C8B-B14F-4D97-AF65-F5344CB8AC3E}">
        <p14:creationId xmlns:p14="http://schemas.microsoft.com/office/powerpoint/2010/main" val="412205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8499F22-A2E7-9749-2F1B-A10E237EE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869" y="5385181"/>
            <a:ext cx="2180445" cy="970418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EF4BB32-67E0-A109-3F43-9E9A6B76BAB7}"/>
              </a:ext>
            </a:extLst>
          </p:cNvPr>
          <p:cNvSpPr/>
          <p:nvPr/>
        </p:nvSpPr>
        <p:spPr>
          <a:xfrm>
            <a:off x="0" y="0"/>
            <a:ext cx="12192000" cy="10890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5223F-A171-687A-FE48-D4E6490E30E5}"/>
              </a:ext>
            </a:extLst>
          </p:cNvPr>
          <p:cNvSpPr txBox="1"/>
          <p:nvPr/>
        </p:nvSpPr>
        <p:spPr>
          <a:xfrm>
            <a:off x="628648" y="145643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solidFill>
                  <a:schemeClr val="bg1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기능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0DE7F3-D7D3-44C5-9A48-F0737D7009E5}"/>
              </a:ext>
            </a:extLst>
          </p:cNvPr>
          <p:cNvSpPr txBox="1"/>
          <p:nvPr/>
        </p:nvSpPr>
        <p:spPr>
          <a:xfrm>
            <a:off x="628648" y="424557"/>
            <a:ext cx="425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err="1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뷰화면</a:t>
            </a:r>
            <a:endParaRPr lang="ko-KR" altLang="en-US" sz="3200" spc="-150" dirty="0">
              <a:solidFill>
                <a:schemeClr val="bg1"/>
              </a:solidFill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</p:txBody>
      </p:sp>
      <p:pic>
        <p:nvPicPr>
          <p:cNvPr id="10" name="내용 개체 틀 2">
            <a:extLst>
              <a:ext uri="{FF2B5EF4-FFF2-40B4-BE49-F238E27FC236}">
                <a16:creationId xmlns:a16="http://schemas.microsoft.com/office/drawing/2014/main" id="{177110FC-A41A-F945-90DF-61CCA6E39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6697" y="1825625"/>
            <a:ext cx="5149897" cy="435133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6A14AE-3F82-2570-0F3A-A4B9832574FA}"/>
              </a:ext>
            </a:extLst>
          </p:cNvPr>
          <p:cNvSpPr txBox="1"/>
          <p:nvPr/>
        </p:nvSpPr>
        <p:spPr>
          <a:xfrm>
            <a:off x="7817474" y="2130002"/>
            <a:ext cx="2661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상품명</a:t>
            </a:r>
            <a:endParaRPr lang="en-US" altLang="ko-KR" dirty="0"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  <a:p>
            <a:r>
              <a:rPr lang="ko-KR" altLang="en-US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브랜드</a:t>
            </a:r>
            <a:endParaRPr lang="en-US" altLang="ko-KR" dirty="0"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  <a:p>
            <a:r>
              <a:rPr lang="ko-KR" altLang="en-US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도매가 </a:t>
            </a:r>
            <a:r>
              <a:rPr lang="en-US" altLang="ko-KR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(</a:t>
            </a:r>
            <a:r>
              <a:rPr lang="ko-KR" altLang="en-US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도매회원만 보이게</a:t>
            </a:r>
            <a:r>
              <a:rPr lang="en-US" altLang="ko-KR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)</a:t>
            </a:r>
          </a:p>
          <a:p>
            <a:r>
              <a:rPr lang="ko-KR" altLang="en-US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판매가</a:t>
            </a:r>
            <a:endParaRPr lang="en-US" altLang="ko-KR" dirty="0"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  <a:p>
            <a:r>
              <a:rPr lang="ko-KR" altLang="en-US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할인가</a:t>
            </a:r>
            <a:endParaRPr lang="en-US" altLang="ko-KR" dirty="0"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  <a:p>
            <a:endParaRPr lang="en-US" altLang="ko-KR" b="1" dirty="0"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</p:txBody>
      </p:sp>
      <p:sp>
        <p:nvSpPr>
          <p:cNvPr id="2" name="화살표: 왼쪽 1">
            <a:extLst>
              <a:ext uri="{FF2B5EF4-FFF2-40B4-BE49-F238E27FC236}">
                <a16:creationId xmlns:a16="http://schemas.microsoft.com/office/drawing/2014/main" id="{621C72AB-E989-5C28-77CC-427D0119C609}"/>
              </a:ext>
            </a:extLst>
          </p:cNvPr>
          <p:cNvSpPr/>
          <p:nvPr/>
        </p:nvSpPr>
        <p:spPr>
          <a:xfrm>
            <a:off x="6903934" y="2790803"/>
            <a:ext cx="780983" cy="360608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화살표: 왼쪽 10">
            <a:extLst>
              <a:ext uri="{FF2B5EF4-FFF2-40B4-BE49-F238E27FC236}">
                <a16:creationId xmlns:a16="http://schemas.microsoft.com/office/drawing/2014/main" id="{CDAD6DF2-F322-3D91-8CBF-00B2C1EA99BC}"/>
              </a:ext>
            </a:extLst>
          </p:cNvPr>
          <p:cNvSpPr/>
          <p:nvPr/>
        </p:nvSpPr>
        <p:spPr>
          <a:xfrm>
            <a:off x="6903934" y="5134201"/>
            <a:ext cx="780983" cy="360608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B99CAD8-323B-DD5E-E43C-723CA327A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474" y="4677279"/>
            <a:ext cx="2391788" cy="76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EF4BB32-67E0-A109-3F43-9E9A6B76BAB7}"/>
              </a:ext>
            </a:extLst>
          </p:cNvPr>
          <p:cNvSpPr/>
          <p:nvPr/>
        </p:nvSpPr>
        <p:spPr>
          <a:xfrm>
            <a:off x="0" y="0"/>
            <a:ext cx="12192000" cy="10890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5223F-A171-687A-FE48-D4E6490E30E5}"/>
              </a:ext>
            </a:extLst>
          </p:cNvPr>
          <p:cNvSpPr txBox="1"/>
          <p:nvPr/>
        </p:nvSpPr>
        <p:spPr>
          <a:xfrm>
            <a:off x="628648" y="145643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solidFill>
                  <a:schemeClr val="bg1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기능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0DE7F3-D7D3-44C5-9A48-F0737D7009E5}"/>
              </a:ext>
            </a:extLst>
          </p:cNvPr>
          <p:cNvSpPr txBox="1"/>
          <p:nvPr/>
        </p:nvSpPr>
        <p:spPr>
          <a:xfrm>
            <a:off x="628648" y="424557"/>
            <a:ext cx="425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err="1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뷰화면</a:t>
            </a:r>
            <a:endParaRPr lang="ko-KR" altLang="en-US" sz="3200" spc="-150" dirty="0">
              <a:solidFill>
                <a:schemeClr val="bg1"/>
              </a:solidFill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95126EFB-C7B4-40E6-A447-4993E8A8E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9498" y="1825625"/>
            <a:ext cx="8313004" cy="43513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CFB1D2-371E-3775-C26C-C23429FAB7BC}"/>
              </a:ext>
            </a:extLst>
          </p:cNvPr>
          <p:cNvSpPr txBox="1"/>
          <p:nvPr/>
        </p:nvSpPr>
        <p:spPr>
          <a:xfrm>
            <a:off x="998811" y="1138167"/>
            <a:ext cx="9557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뷰화면</a:t>
            </a:r>
            <a:r>
              <a:rPr lang="en-US" altLang="ko-KR" b="1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 </a:t>
            </a:r>
            <a:r>
              <a:rPr lang="ko-KR" altLang="en-US" b="1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내부</a:t>
            </a:r>
            <a:endParaRPr lang="en-US" altLang="ko-KR" b="1" dirty="0"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  <a:p>
            <a:r>
              <a:rPr lang="ko-KR" altLang="en-US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상품상세정보</a:t>
            </a:r>
            <a:r>
              <a:rPr lang="en-US" altLang="ko-KR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/</a:t>
            </a:r>
            <a:r>
              <a:rPr lang="ko-KR" altLang="en-US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상품구매안내</a:t>
            </a:r>
            <a:r>
              <a:rPr lang="en-US" altLang="ko-KR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/</a:t>
            </a:r>
            <a:r>
              <a:rPr lang="ko-KR" altLang="en-US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상품사용후기</a:t>
            </a:r>
            <a:r>
              <a:rPr lang="en-US" altLang="ko-KR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/</a:t>
            </a:r>
            <a:r>
              <a:rPr lang="ko-KR" altLang="en-US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상품</a:t>
            </a:r>
            <a:r>
              <a:rPr lang="en-US" altLang="ko-KR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Q&amp;A/</a:t>
            </a:r>
            <a:r>
              <a:rPr lang="ko-KR" altLang="en-US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관련상품</a:t>
            </a:r>
            <a:endParaRPr lang="en-US" altLang="ko-KR" dirty="0"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24769F93-4FCF-5948-2AC8-5D9D75AE2679}"/>
              </a:ext>
            </a:extLst>
          </p:cNvPr>
          <p:cNvSpPr/>
          <p:nvPr/>
        </p:nvSpPr>
        <p:spPr>
          <a:xfrm>
            <a:off x="3490175" y="2372264"/>
            <a:ext cx="900670" cy="52621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4FA1EAE-F03F-4C73-2839-2609F5340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778" y="2029427"/>
            <a:ext cx="702397" cy="68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04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EF4BB32-67E0-A109-3F43-9E9A6B76BAB7}"/>
              </a:ext>
            </a:extLst>
          </p:cNvPr>
          <p:cNvSpPr/>
          <p:nvPr/>
        </p:nvSpPr>
        <p:spPr>
          <a:xfrm>
            <a:off x="0" y="0"/>
            <a:ext cx="12192000" cy="10890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5223F-A171-687A-FE48-D4E6490E30E5}"/>
              </a:ext>
            </a:extLst>
          </p:cNvPr>
          <p:cNvSpPr txBox="1"/>
          <p:nvPr/>
        </p:nvSpPr>
        <p:spPr>
          <a:xfrm>
            <a:off x="628648" y="145643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solidFill>
                  <a:schemeClr val="bg1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기능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0DE7F3-D7D3-44C5-9A48-F0737D7009E5}"/>
              </a:ext>
            </a:extLst>
          </p:cNvPr>
          <p:cNvSpPr txBox="1"/>
          <p:nvPr/>
        </p:nvSpPr>
        <p:spPr>
          <a:xfrm>
            <a:off x="628648" y="424557"/>
            <a:ext cx="425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예치금 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8B401DC-9CF5-DB8A-07CA-96981ED53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647" y="2450956"/>
            <a:ext cx="5938705" cy="414427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3A97C5D7-B1F0-BB59-6005-E5652069D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446" y="1367939"/>
            <a:ext cx="7763105" cy="10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04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EF4BB32-67E0-A109-3F43-9E9A6B76BAB7}"/>
              </a:ext>
            </a:extLst>
          </p:cNvPr>
          <p:cNvSpPr/>
          <p:nvPr/>
        </p:nvSpPr>
        <p:spPr>
          <a:xfrm>
            <a:off x="0" y="0"/>
            <a:ext cx="12192000" cy="10890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5223F-A171-687A-FE48-D4E6490E30E5}"/>
              </a:ext>
            </a:extLst>
          </p:cNvPr>
          <p:cNvSpPr txBox="1"/>
          <p:nvPr/>
        </p:nvSpPr>
        <p:spPr>
          <a:xfrm>
            <a:off x="628648" y="145643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solidFill>
                  <a:schemeClr val="bg1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기능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0DE7F3-D7D3-44C5-9A48-F0737D7009E5}"/>
              </a:ext>
            </a:extLst>
          </p:cNvPr>
          <p:cNvSpPr txBox="1"/>
          <p:nvPr/>
        </p:nvSpPr>
        <p:spPr>
          <a:xfrm>
            <a:off x="628648" y="424557"/>
            <a:ext cx="425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적립금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D89CA3C-C9A7-A75F-A815-0726C32FF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293" y="1433889"/>
            <a:ext cx="8531414" cy="508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36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03E49371-87E0-F79D-299C-D5EA06649F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43098" y="1784070"/>
            <a:ext cx="8105804" cy="3873216"/>
          </a:xfr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12C8B895-04F6-F124-82E8-F297DEB15CDD}"/>
              </a:ext>
            </a:extLst>
          </p:cNvPr>
          <p:cNvSpPr/>
          <p:nvPr/>
        </p:nvSpPr>
        <p:spPr>
          <a:xfrm>
            <a:off x="0" y="0"/>
            <a:ext cx="12192000" cy="10890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2769B8-2786-8DB3-DECC-0E6E8DF461E1}"/>
              </a:ext>
            </a:extLst>
          </p:cNvPr>
          <p:cNvSpPr txBox="1"/>
          <p:nvPr/>
        </p:nvSpPr>
        <p:spPr>
          <a:xfrm>
            <a:off x="628648" y="145643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solidFill>
                  <a:schemeClr val="bg1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기능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00B67B-5DA7-7DB6-26E9-352570DA2C24}"/>
              </a:ext>
            </a:extLst>
          </p:cNvPr>
          <p:cNvSpPr txBox="1"/>
          <p:nvPr/>
        </p:nvSpPr>
        <p:spPr>
          <a:xfrm>
            <a:off x="628648" y="424557"/>
            <a:ext cx="425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결제</a:t>
            </a:r>
            <a:r>
              <a:rPr lang="en-US" altLang="ko-KR" sz="3200" spc="-150" dirty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, </a:t>
            </a:r>
            <a:r>
              <a:rPr lang="ko-KR" altLang="en-US" sz="3200" spc="-150" dirty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세금계산서</a:t>
            </a:r>
          </a:p>
        </p:txBody>
      </p:sp>
    </p:spTree>
    <p:extLst>
      <p:ext uri="{BB962C8B-B14F-4D97-AF65-F5344CB8AC3E}">
        <p14:creationId xmlns:p14="http://schemas.microsoft.com/office/powerpoint/2010/main" val="3502262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내용 개체 틀 11">
            <a:extLst>
              <a:ext uri="{FF2B5EF4-FFF2-40B4-BE49-F238E27FC236}">
                <a16:creationId xmlns:a16="http://schemas.microsoft.com/office/drawing/2014/main" id="{E7C2B0C9-1A0B-0655-2403-DF84628AFB1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467079" y="1513582"/>
            <a:ext cx="7257841" cy="4872271"/>
          </a:xfr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12C8B895-04F6-F124-82E8-F297DEB15CDD}"/>
              </a:ext>
            </a:extLst>
          </p:cNvPr>
          <p:cNvSpPr/>
          <p:nvPr/>
        </p:nvSpPr>
        <p:spPr>
          <a:xfrm>
            <a:off x="0" y="0"/>
            <a:ext cx="12192000" cy="10890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2769B8-2786-8DB3-DECC-0E6E8DF461E1}"/>
              </a:ext>
            </a:extLst>
          </p:cNvPr>
          <p:cNvSpPr txBox="1"/>
          <p:nvPr/>
        </p:nvSpPr>
        <p:spPr>
          <a:xfrm>
            <a:off x="628648" y="145643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solidFill>
                  <a:schemeClr val="bg1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기능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00B67B-5DA7-7DB6-26E9-352570DA2C24}"/>
              </a:ext>
            </a:extLst>
          </p:cNvPr>
          <p:cNvSpPr txBox="1"/>
          <p:nvPr/>
        </p:nvSpPr>
        <p:spPr>
          <a:xfrm>
            <a:off x="628648" y="424557"/>
            <a:ext cx="425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결제</a:t>
            </a:r>
            <a:r>
              <a:rPr lang="en-US" altLang="ko-KR" sz="3200" spc="-150" dirty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, </a:t>
            </a:r>
            <a:r>
              <a:rPr lang="ko-KR" altLang="en-US" sz="3200" spc="-150" dirty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세금계산서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6424D6-6FCE-C55C-329F-845AAF5BF0FE}"/>
              </a:ext>
            </a:extLst>
          </p:cNvPr>
          <p:cNvSpPr txBox="1"/>
          <p:nvPr/>
        </p:nvSpPr>
        <p:spPr>
          <a:xfrm>
            <a:off x="5989320" y="1895622"/>
            <a:ext cx="319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무통장입금 결제 방식 제외</a:t>
            </a:r>
          </a:p>
        </p:txBody>
      </p:sp>
      <p:sp>
        <p:nvSpPr>
          <p:cNvPr id="2" name="화살표: 왼쪽 1">
            <a:extLst>
              <a:ext uri="{FF2B5EF4-FFF2-40B4-BE49-F238E27FC236}">
                <a16:creationId xmlns:a16="http://schemas.microsoft.com/office/drawing/2014/main" id="{8856A8E9-0E92-BA9D-864D-33F84093C91B}"/>
              </a:ext>
            </a:extLst>
          </p:cNvPr>
          <p:cNvSpPr/>
          <p:nvPr/>
        </p:nvSpPr>
        <p:spPr>
          <a:xfrm>
            <a:off x="5643093" y="1995649"/>
            <a:ext cx="300506" cy="2000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5516964-7C25-2F0B-4EF0-36E103F84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552" y="1749279"/>
            <a:ext cx="535981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7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12C8B895-04F6-F124-82E8-F297DEB15CDD}"/>
              </a:ext>
            </a:extLst>
          </p:cNvPr>
          <p:cNvSpPr/>
          <p:nvPr/>
        </p:nvSpPr>
        <p:spPr>
          <a:xfrm>
            <a:off x="0" y="0"/>
            <a:ext cx="12192000" cy="10890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2769B8-2786-8DB3-DECC-0E6E8DF461E1}"/>
              </a:ext>
            </a:extLst>
          </p:cNvPr>
          <p:cNvSpPr txBox="1"/>
          <p:nvPr/>
        </p:nvSpPr>
        <p:spPr>
          <a:xfrm>
            <a:off x="628648" y="145643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solidFill>
                  <a:schemeClr val="bg1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기능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00B67B-5DA7-7DB6-26E9-352570DA2C24}"/>
              </a:ext>
            </a:extLst>
          </p:cNvPr>
          <p:cNvSpPr txBox="1"/>
          <p:nvPr/>
        </p:nvSpPr>
        <p:spPr>
          <a:xfrm>
            <a:off x="628648" y="424557"/>
            <a:ext cx="5815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도매회원 등급별</a:t>
            </a:r>
            <a:endParaRPr lang="en-US" altLang="ko-KR" sz="3200" spc="-150" dirty="0">
              <a:solidFill>
                <a:schemeClr val="bg1"/>
              </a:solidFill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</p:txBody>
      </p:sp>
      <p:pic>
        <p:nvPicPr>
          <p:cNvPr id="15" name="내용 개체 틀 14">
            <a:extLst>
              <a:ext uri="{FF2B5EF4-FFF2-40B4-BE49-F238E27FC236}">
                <a16:creationId xmlns:a16="http://schemas.microsoft.com/office/drawing/2014/main" id="{97544A56-3F7E-E38D-BB30-45E11FCF9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321" y="1910902"/>
            <a:ext cx="9430109" cy="3161273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854F9A-C845-8B32-A1D0-7F38EA25FE24}"/>
              </a:ext>
            </a:extLst>
          </p:cNvPr>
          <p:cNvSpPr txBox="1"/>
          <p:nvPr/>
        </p:nvSpPr>
        <p:spPr>
          <a:xfrm>
            <a:off x="838200" y="1250830"/>
            <a:ext cx="4048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- 3</a:t>
            </a:r>
            <a:r>
              <a:rPr lang="ko-KR" altLang="en-US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달 누적 합계금으로 </a:t>
            </a:r>
            <a:r>
              <a:rPr lang="en-US" altLang="ko-KR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3</a:t>
            </a:r>
            <a:r>
              <a:rPr lang="ko-KR" altLang="en-US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등급 나뉨</a:t>
            </a:r>
            <a:endParaRPr lang="en-US" altLang="ko-KR" dirty="0"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  <a:p>
            <a:endParaRPr lang="en-US" altLang="ko-KR" dirty="0"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  <a:p>
            <a:r>
              <a:rPr lang="ko-KR" altLang="en-US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예시</a:t>
            </a:r>
            <a:r>
              <a:rPr lang="en-US" altLang="ko-KR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5999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EF4BB32-67E0-A109-3F43-9E9A6B76BAB7}"/>
              </a:ext>
            </a:extLst>
          </p:cNvPr>
          <p:cNvSpPr/>
          <p:nvPr/>
        </p:nvSpPr>
        <p:spPr>
          <a:xfrm>
            <a:off x="0" y="0"/>
            <a:ext cx="12192000" cy="10890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0DE7F3-D7D3-44C5-9A48-F0737D7009E5}"/>
              </a:ext>
            </a:extLst>
          </p:cNvPr>
          <p:cNvSpPr txBox="1"/>
          <p:nvPr/>
        </p:nvSpPr>
        <p:spPr>
          <a:xfrm>
            <a:off x="628648" y="424557"/>
            <a:ext cx="425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필요한 기능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173532BD-61ED-C0E2-1152-63AC3DC5E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56" y="1288246"/>
            <a:ext cx="11003844" cy="488871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ko-KR" altLang="en-US" sz="2400" dirty="0">
                <a:latin typeface="12롯데마트드림Medium" panose="02020603020101020101" pitchFamily="18" charset="-127"/>
                <a:ea typeface="12롯데마트드림Medium" panose="02020603020101020101" pitchFamily="18" charset="-127"/>
              </a:rPr>
              <a:t>간편 로그인</a:t>
            </a:r>
            <a:endParaRPr lang="en-US" altLang="ko-KR" sz="2400" dirty="0">
              <a:latin typeface="12롯데마트드림Medium" panose="02020603020101020101" pitchFamily="18" charset="-127"/>
              <a:ea typeface="12롯데마트드림Medium" panose="02020603020101020101" pitchFamily="18" charset="-127"/>
            </a:endParaRPr>
          </a:p>
          <a:p>
            <a:pPr>
              <a:buFontTx/>
              <a:buChar char="-"/>
            </a:pPr>
            <a:r>
              <a:rPr lang="ko-KR" altLang="en-US" sz="2400" dirty="0">
                <a:latin typeface="12롯데마트드림Medium" panose="02020603020101020101" pitchFamily="18" charset="-127"/>
                <a:ea typeface="12롯데마트드림Medium" panose="02020603020101020101" pitchFamily="18" charset="-127"/>
              </a:rPr>
              <a:t>적립금</a:t>
            </a:r>
            <a:r>
              <a:rPr lang="en-US" altLang="ko-KR" sz="2400" dirty="0">
                <a:latin typeface="12롯데마트드림Medium" panose="02020603020101020101" pitchFamily="18" charset="-127"/>
                <a:ea typeface="12롯데마트드림Medium" panose="02020603020101020101" pitchFamily="18" charset="-127"/>
              </a:rPr>
              <a:t>. </a:t>
            </a:r>
            <a:r>
              <a:rPr lang="ko-KR" altLang="en-US" sz="2400" dirty="0">
                <a:latin typeface="12롯데마트드림Medium" panose="02020603020101020101" pitchFamily="18" charset="-127"/>
                <a:ea typeface="12롯데마트드림Medium" panose="02020603020101020101" pitchFamily="18" charset="-127"/>
              </a:rPr>
              <a:t>예치금</a:t>
            </a:r>
            <a:r>
              <a:rPr lang="en-US" altLang="ko-KR" sz="2400" dirty="0">
                <a:latin typeface="12롯데마트드림Medium" panose="02020603020101020101" pitchFamily="18" charset="-127"/>
                <a:ea typeface="12롯데마트드림Medium" panose="02020603020101020101" pitchFamily="18" charset="-127"/>
              </a:rPr>
              <a:t>, </a:t>
            </a:r>
            <a:r>
              <a:rPr lang="ko-KR" altLang="en-US" sz="2400" dirty="0">
                <a:latin typeface="12롯데마트드림Medium" panose="02020603020101020101" pitchFamily="18" charset="-127"/>
                <a:ea typeface="12롯데마트드림Medium" panose="02020603020101020101" pitchFamily="18" charset="-127"/>
              </a:rPr>
              <a:t>쿠폰 내역 </a:t>
            </a:r>
            <a:endParaRPr lang="en-US" altLang="ko-KR" sz="2400" dirty="0">
              <a:latin typeface="12롯데마트드림Medium" panose="02020603020101020101" pitchFamily="18" charset="-127"/>
              <a:ea typeface="12롯데마트드림Medium" panose="02020603020101020101" pitchFamily="18" charset="-127"/>
            </a:endParaRPr>
          </a:p>
          <a:p>
            <a:pPr>
              <a:buFontTx/>
              <a:buChar char="-"/>
            </a:pPr>
            <a:r>
              <a:rPr lang="ko-KR" altLang="en-US" sz="2400" dirty="0">
                <a:latin typeface="12롯데마트드림Medium" panose="02020603020101020101" pitchFamily="18" charset="-127"/>
                <a:ea typeface="12롯데마트드림Medium" panose="02020603020101020101" pitchFamily="18" charset="-127"/>
              </a:rPr>
              <a:t>도매회원 등급별 혜택 </a:t>
            </a:r>
            <a:endParaRPr lang="en-US" altLang="ko-KR" sz="2400" dirty="0">
              <a:latin typeface="12롯데마트드림Medium" panose="02020603020101020101" pitchFamily="18" charset="-127"/>
              <a:ea typeface="12롯데마트드림Medium" panose="02020603020101020101" pitchFamily="18" charset="-127"/>
            </a:endParaRPr>
          </a:p>
          <a:p>
            <a:pPr>
              <a:buFontTx/>
              <a:buChar char="-"/>
            </a:pPr>
            <a:r>
              <a:rPr lang="en-US" altLang="ko-KR" sz="2400" dirty="0">
                <a:latin typeface="12롯데마트드림Medium" panose="02020603020101020101" pitchFamily="18" charset="-127"/>
                <a:ea typeface="12롯데마트드림Medium" panose="02020603020101020101" pitchFamily="18" charset="-127"/>
              </a:rPr>
              <a:t>SMS</a:t>
            </a:r>
            <a:r>
              <a:rPr lang="ko-KR" altLang="en-US" sz="2400" dirty="0">
                <a:latin typeface="12롯데마트드림Medium" panose="02020603020101020101" pitchFamily="18" charset="-127"/>
                <a:ea typeface="12롯데마트드림Medium" panose="02020603020101020101" pitchFamily="18" charset="-127"/>
              </a:rPr>
              <a:t> </a:t>
            </a:r>
            <a:endParaRPr lang="en-US" altLang="ko-KR" sz="2400" dirty="0">
              <a:latin typeface="12롯데마트드림Medium" panose="02020603020101020101" pitchFamily="18" charset="-127"/>
              <a:ea typeface="12롯데마트드림Medium" panose="02020603020101020101" pitchFamily="18" charset="-127"/>
            </a:endParaRPr>
          </a:p>
          <a:p>
            <a:pPr>
              <a:buFontTx/>
              <a:buChar char="-"/>
            </a:pPr>
            <a:r>
              <a:rPr lang="en-US" altLang="ko-KR" sz="2400" dirty="0">
                <a:latin typeface="12롯데마트드림Medium" panose="02020603020101020101" pitchFamily="18" charset="-127"/>
                <a:ea typeface="12롯데마트드림Medium" panose="02020603020101020101" pitchFamily="18" charset="-127"/>
              </a:rPr>
              <a:t>SSL</a:t>
            </a:r>
          </a:p>
          <a:p>
            <a:pPr>
              <a:buFontTx/>
              <a:buChar char="-"/>
            </a:pPr>
            <a:r>
              <a:rPr lang="ko-KR" altLang="en-US" sz="2400" dirty="0">
                <a:latin typeface="12롯데마트드림Medium" panose="02020603020101020101" pitchFamily="18" charset="-127"/>
                <a:ea typeface="12롯데마트드림Medium" panose="02020603020101020101" pitchFamily="18" charset="-127"/>
              </a:rPr>
              <a:t>호스팅</a:t>
            </a:r>
            <a:endParaRPr lang="en-US" altLang="ko-KR" sz="2400" dirty="0">
              <a:latin typeface="12롯데마트드림Medium" panose="02020603020101020101" pitchFamily="18" charset="-127"/>
              <a:ea typeface="12롯데마트드림Medium" panose="02020603020101020101" pitchFamily="18" charset="-127"/>
            </a:endParaRPr>
          </a:p>
          <a:p>
            <a:pPr>
              <a:buFontTx/>
              <a:buChar char="-"/>
            </a:pPr>
            <a:r>
              <a:rPr lang="ko-KR" altLang="en-US" sz="2400" dirty="0">
                <a:latin typeface="12롯데마트드림Medium" panose="02020603020101020101" pitchFamily="18" charset="-127"/>
                <a:ea typeface="12롯데마트드림Medium" panose="02020603020101020101" pitchFamily="18" charset="-127"/>
              </a:rPr>
              <a:t>결재시스템</a:t>
            </a:r>
            <a:r>
              <a:rPr lang="en-US" altLang="ko-KR" sz="2400" dirty="0">
                <a:latin typeface="12롯데마트드림Medium" panose="02020603020101020101" pitchFamily="18" charset="-127"/>
                <a:ea typeface="12롯데마트드림Medium" panose="02020603020101020101" pitchFamily="18" charset="-127"/>
              </a:rPr>
              <a:t>(</a:t>
            </a:r>
            <a:r>
              <a:rPr lang="ko-KR" altLang="en-US" sz="2400" dirty="0">
                <a:latin typeface="12롯데마트드림Medium" panose="02020603020101020101" pitchFamily="18" charset="-127"/>
                <a:ea typeface="12롯데마트드림Medium" panose="02020603020101020101" pitchFamily="18" charset="-127"/>
              </a:rPr>
              <a:t>네이버페이</a:t>
            </a:r>
            <a:r>
              <a:rPr lang="en-US" altLang="ko-KR" sz="2400" dirty="0">
                <a:latin typeface="12롯데마트드림Medium" panose="02020603020101020101" pitchFamily="18" charset="-127"/>
                <a:ea typeface="12롯데마트드림Medium" panose="02020603020101020101" pitchFamily="18" charset="-127"/>
              </a:rPr>
              <a:t>, PG)</a:t>
            </a:r>
            <a:r>
              <a:rPr lang="ko-KR" altLang="en-US" sz="2400" dirty="0">
                <a:latin typeface="12롯데마트드림Medium" panose="02020603020101020101" pitchFamily="18" charset="-127"/>
                <a:ea typeface="12롯데마트드림Medium" panose="02020603020101020101" pitchFamily="18" charset="-127"/>
              </a:rPr>
              <a:t> </a:t>
            </a:r>
            <a:endParaRPr lang="en-US" altLang="ko-KR" sz="2400" dirty="0">
              <a:latin typeface="12롯데마트드림Medium" panose="02020603020101020101" pitchFamily="18" charset="-127"/>
              <a:ea typeface="12롯데마트드림Medium" panose="02020603020101020101" pitchFamily="18" charset="-127"/>
            </a:endParaRPr>
          </a:p>
          <a:p>
            <a:pPr>
              <a:buFontTx/>
              <a:buChar char="-"/>
            </a:pPr>
            <a:r>
              <a:rPr lang="ko-KR" altLang="en-US" sz="2400" dirty="0">
                <a:latin typeface="12롯데마트드림Medium" panose="02020603020101020101" pitchFamily="18" charset="-127"/>
                <a:ea typeface="12롯데마트드림Medium" panose="02020603020101020101" pitchFamily="18" charset="-127"/>
              </a:rPr>
              <a:t>카카오톡 오픈채팅</a:t>
            </a:r>
            <a:endParaRPr lang="en-US" altLang="ko-KR" sz="2400" dirty="0">
              <a:latin typeface="12롯데마트드림Medium" panose="02020603020101020101" pitchFamily="18" charset="-127"/>
              <a:ea typeface="12롯데마트드림Medium" panose="02020603020101020101" pitchFamily="18" charset="-127"/>
            </a:endParaRPr>
          </a:p>
          <a:p>
            <a:pPr>
              <a:buFontTx/>
              <a:buChar char="-"/>
            </a:pPr>
            <a:r>
              <a:rPr lang="ko-KR" altLang="en-US" sz="2400" dirty="0">
                <a:latin typeface="12롯데마트드림Medium" panose="02020603020101020101" pitchFamily="18" charset="-127"/>
                <a:ea typeface="12롯데마트드림Medium" panose="02020603020101020101" pitchFamily="18" charset="-127"/>
              </a:rPr>
              <a:t>엑셀파일에 있는 내용을 복사 붙여넣기 해서 상품등록 가능 </a:t>
            </a:r>
            <a:endParaRPr lang="en-US" altLang="ko-KR" sz="2400" dirty="0">
              <a:latin typeface="12롯데마트드림Medium" panose="02020603020101020101" pitchFamily="18" charset="-127"/>
              <a:ea typeface="12롯데마트드림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007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EF4BB32-67E0-A109-3F43-9E9A6B76BAB7}"/>
              </a:ext>
            </a:extLst>
          </p:cNvPr>
          <p:cNvSpPr/>
          <p:nvPr/>
        </p:nvSpPr>
        <p:spPr>
          <a:xfrm>
            <a:off x="0" y="0"/>
            <a:ext cx="12192000" cy="1089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5223F-A171-687A-FE48-D4E6490E30E5}"/>
              </a:ext>
            </a:extLst>
          </p:cNvPr>
          <p:cNvSpPr txBox="1"/>
          <p:nvPr/>
        </p:nvSpPr>
        <p:spPr>
          <a:xfrm>
            <a:off x="628648" y="145643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solidFill>
                  <a:schemeClr val="bg1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카테고리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0DE7F3-D7D3-44C5-9A48-F0737D7009E5}"/>
              </a:ext>
            </a:extLst>
          </p:cNvPr>
          <p:cNvSpPr txBox="1"/>
          <p:nvPr/>
        </p:nvSpPr>
        <p:spPr>
          <a:xfrm>
            <a:off x="628648" y="424557"/>
            <a:ext cx="425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도매 회원 신청</a:t>
            </a:r>
            <a:r>
              <a:rPr lang="en-US" altLang="ko-KR" sz="3200" spc="-150" dirty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-1</a:t>
            </a:r>
            <a:endParaRPr lang="ko-KR" altLang="en-US" sz="3200" spc="-150" dirty="0">
              <a:solidFill>
                <a:schemeClr val="bg1"/>
              </a:solidFill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C25806-A68E-A41E-5374-1FF269054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476" y="1802919"/>
            <a:ext cx="10558444" cy="4262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1600" b="1" dirty="0">
                <a:solidFill>
                  <a:schemeClr val="tx1"/>
                </a:solidFill>
              </a:rPr>
              <a:t>양식폼으로 구성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ko-KR" altLang="en-US" sz="1600" b="1" dirty="0">
                <a:solidFill>
                  <a:schemeClr val="tx1"/>
                </a:solidFill>
              </a:rPr>
              <a:t>이름</a:t>
            </a:r>
            <a:r>
              <a:rPr lang="en-US" altLang="ko-KR" sz="1600" b="1" dirty="0">
                <a:solidFill>
                  <a:schemeClr val="tx1"/>
                </a:solidFill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</a:rPr>
              <a:t>회사명</a:t>
            </a:r>
            <a:r>
              <a:rPr lang="en-US" altLang="ko-KR" sz="1600" b="1" dirty="0">
                <a:solidFill>
                  <a:schemeClr val="tx1"/>
                </a:solidFill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</a:rPr>
              <a:t>연락처</a:t>
            </a:r>
            <a:r>
              <a:rPr lang="en-US" altLang="ko-KR" sz="1600" b="1" dirty="0">
                <a:solidFill>
                  <a:schemeClr val="tx1"/>
                </a:solidFill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</a:rPr>
              <a:t>사업자등록증 첨부</a:t>
            </a:r>
            <a:r>
              <a:rPr lang="en-US" altLang="ko-KR" sz="1600" b="1" dirty="0">
                <a:solidFill>
                  <a:schemeClr val="tx1"/>
                </a:solidFill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</a:rPr>
              <a:t>업종</a:t>
            </a:r>
            <a:r>
              <a:rPr lang="en-US" altLang="ko-KR" sz="1600" b="1" dirty="0">
                <a:solidFill>
                  <a:schemeClr val="tx1"/>
                </a:solidFill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</a:rPr>
              <a:t>업태</a:t>
            </a:r>
            <a:r>
              <a:rPr lang="en-US" altLang="ko-KR" sz="1600" b="1" dirty="0">
                <a:solidFill>
                  <a:schemeClr val="tx1"/>
                </a:solidFill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</a:rPr>
              <a:t>주소</a:t>
            </a:r>
            <a:endParaRPr lang="en-US" altLang="ko-KR" sz="1600" b="1" dirty="0"/>
          </a:p>
          <a:p>
            <a:pPr marL="0" indent="0">
              <a:buNone/>
            </a:pPr>
            <a:endParaRPr lang="en-US" altLang="ko-KR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1600" b="1" dirty="0">
                <a:solidFill>
                  <a:schemeClr val="tx1"/>
                </a:solidFill>
              </a:rPr>
              <a:t>위 사항을 입력을 하고 보내기를 하면 카카오톡 알림이나 문자를 통해 신청완료 알려주기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1600" b="1" dirty="0">
                <a:solidFill>
                  <a:schemeClr val="tx1"/>
                </a:solidFill>
              </a:rPr>
              <a:t>관리자 페이지 내에 회원관리에 도매 회원 목록에서 </a:t>
            </a:r>
            <a:r>
              <a:rPr lang="ko-KR" altLang="en-US" sz="1600" b="1" dirty="0" err="1">
                <a:solidFill>
                  <a:schemeClr val="tx1"/>
                </a:solidFill>
              </a:rPr>
              <a:t>볼수있어야</a:t>
            </a:r>
            <a:r>
              <a:rPr lang="ko-KR" altLang="en-US" sz="1600" b="1" dirty="0">
                <a:solidFill>
                  <a:schemeClr val="tx1"/>
                </a:solidFill>
              </a:rPr>
              <a:t> 하며 등급별 조회도 가능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ko-KR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1600" b="1" dirty="0" err="1">
                <a:solidFill>
                  <a:schemeClr val="tx1"/>
                </a:solidFill>
              </a:rPr>
              <a:t>양식폼</a:t>
            </a:r>
            <a:r>
              <a:rPr lang="ko-KR" altLang="en-US" sz="1600" b="1" dirty="0">
                <a:solidFill>
                  <a:schemeClr val="tx1"/>
                </a:solidFill>
              </a:rPr>
              <a:t> 작성 후 보내기 하고 나면 리스트 화면이 보여지게 구성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ko-KR" sz="1600" b="1" dirty="0"/>
          </a:p>
          <a:p>
            <a:pPr marL="0" indent="0">
              <a:buNone/>
            </a:pPr>
            <a:r>
              <a:rPr lang="ko-KR" altLang="en-US" sz="1600" b="1" dirty="0">
                <a:solidFill>
                  <a:schemeClr val="tx1"/>
                </a:solidFill>
              </a:rPr>
              <a:t>도매회원 신청했다고 해서 바로 도매회원이 </a:t>
            </a:r>
            <a:r>
              <a:rPr lang="ko-KR" altLang="en-US" sz="1600" b="1" dirty="0" err="1">
                <a:solidFill>
                  <a:schemeClr val="tx1"/>
                </a:solidFill>
              </a:rPr>
              <a:t>되는것이</a:t>
            </a:r>
            <a:r>
              <a:rPr lang="ko-KR" altLang="en-US" sz="1600" b="1" dirty="0">
                <a:solidFill>
                  <a:schemeClr val="tx1"/>
                </a:solidFill>
              </a:rPr>
              <a:t> 아니라 관리자가 확인후 도매회원으로 변경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ko-K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EF4BB32-67E0-A109-3F43-9E9A6B76BAB7}"/>
              </a:ext>
            </a:extLst>
          </p:cNvPr>
          <p:cNvSpPr/>
          <p:nvPr/>
        </p:nvSpPr>
        <p:spPr>
          <a:xfrm>
            <a:off x="0" y="0"/>
            <a:ext cx="12192000" cy="1089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5223F-A171-687A-FE48-D4E6490E30E5}"/>
              </a:ext>
            </a:extLst>
          </p:cNvPr>
          <p:cNvSpPr txBox="1"/>
          <p:nvPr/>
        </p:nvSpPr>
        <p:spPr>
          <a:xfrm>
            <a:off x="628648" y="145643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solidFill>
                  <a:schemeClr val="bg1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카테고리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0DE7F3-D7D3-44C5-9A48-F0737D7009E5}"/>
              </a:ext>
            </a:extLst>
          </p:cNvPr>
          <p:cNvSpPr txBox="1"/>
          <p:nvPr/>
        </p:nvSpPr>
        <p:spPr>
          <a:xfrm>
            <a:off x="628648" y="424557"/>
            <a:ext cx="425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도매 회원 신청</a:t>
            </a:r>
            <a:r>
              <a:rPr lang="en-US" altLang="ko-KR" sz="3200" spc="-150" dirty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-2</a:t>
            </a:r>
            <a:endParaRPr lang="ko-KR" altLang="en-US" sz="3200" spc="-150" dirty="0">
              <a:solidFill>
                <a:schemeClr val="bg1"/>
              </a:solidFill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</p:txBody>
      </p:sp>
      <p:pic>
        <p:nvPicPr>
          <p:cNvPr id="11" name="내용 개체 틀 10">
            <a:extLst>
              <a:ext uri="{FF2B5EF4-FFF2-40B4-BE49-F238E27FC236}">
                <a16:creationId xmlns:a16="http://schemas.microsoft.com/office/drawing/2014/main" id="{DDE0D5D2-AC96-7D4B-BE71-541040C0B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0445" y="2216989"/>
            <a:ext cx="7431110" cy="446774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B95882-50AD-6337-CD91-5CD54B9AF1EA}"/>
              </a:ext>
            </a:extLst>
          </p:cNvPr>
          <p:cNvSpPr txBox="1"/>
          <p:nvPr/>
        </p:nvSpPr>
        <p:spPr>
          <a:xfrm>
            <a:off x="2380446" y="1288246"/>
            <a:ext cx="930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- </a:t>
            </a:r>
            <a:r>
              <a:rPr lang="ko-KR" altLang="en-US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도매회원 신청 작성 후 관리자가 확인하여 승인완료 되면 회원에게 가입승인 문자 발송</a:t>
            </a:r>
          </a:p>
        </p:txBody>
      </p:sp>
    </p:spTree>
    <p:extLst>
      <p:ext uri="{BB962C8B-B14F-4D97-AF65-F5344CB8AC3E}">
        <p14:creationId xmlns:p14="http://schemas.microsoft.com/office/powerpoint/2010/main" val="322225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EF4BB32-67E0-A109-3F43-9E9A6B76BAB7}"/>
              </a:ext>
            </a:extLst>
          </p:cNvPr>
          <p:cNvSpPr/>
          <p:nvPr/>
        </p:nvSpPr>
        <p:spPr>
          <a:xfrm>
            <a:off x="0" y="0"/>
            <a:ext cx="12192000" cy="10890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5223F-A171-687A-FE48-D4E6490E30E5}"/>
              </a:ext>
            </a:extLst>
          </p:cNvPr>
          <p:cNvSpPr txBox="1"/>
          <p:nvPr/>
        </p:nvSpPr>
        <p:spPr>
          <a:xfrm>
            <a:off x="628648" y="145643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solidFill>
                  <a:schemeClr val="bg1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기능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0DE7F3-D7D3-44C5-9A48-F0737D7009E5}"/>
              </a:ext>
            </a:extLst>
          </p:cNvPr>
          <p:cNvSpPr txBox="1"/>
          <p:nvPr/>
        </p:nvSpPr>
        <p:spPr>
          <a:xfrm>
            <a:off x="628648" y="424557"/>
            <a:ext cx="425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관리자 페이지</a:t>
            </a:r>
          </a:p>
        </p:txBody>
      </p:sp>
      <p:pic>
        <p:nvPicPr>
          <p:cNvPr id="3" name="내용 개체 틀 2">
            <a:extLst>
              <a:ext uri="{FF2B5EF4-FFF2-40B4-BE49-F238E27FC236}">
                <a16:creationId xmlns:a16="http://schemas.microsoft.com/office/drawing/2014/main" id="{A4597D73-D58B-03EF-B8C0-1F37D8093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64" y="1825625"/>
            <a:ext cx="8934672" cy="4351338"/>
          </a:xfrm>
        </p:spPr>
      </p:pic>
    </p:spTree>
    <p:extLst>
      <p:ext uri="{BB962C8B-B14F-4D97-AF65-F5344CB8AC3E}">
        <p14:creationId xmlns:p14="http://schemas.microsoft.com/office/powerpoint/2010/main" val="1487245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EF4BB32-67E0-A109-3F43-9E9A6B76BAB7}"/>
              </a:ext>
            </a:extLst>
          </p:cNvPr>
          <p:cNvSpPr/>
          <p:nvPr/>
        </p:nvSpPr>
        <p:spPr>
          <a:xfrm>
            <a:off x="0" y="0"/>
            <a:ext cx="12192000" cy="10890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5223F-A171-687A-FE48-D4E6490E30E5}"/>
              </a:ext>
            </a:extLst>
          </p:cNvPr>
          <p:cNvSpPr txBox="1"/>
          <p:nvPr/>
        </p:nvSpPr>
        <p:spPr>
          <a:xfrm>
            <a:off x="628648" y="145643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solidFill>
                  <a:schemeClr val="bg1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기능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0DE7F3-D7D3-44C5-9A48-F0737D7009E5}"/>
              </a:ext>
            </a:extLst>
          </p:cNvPr>
          <p:cNvSpPr txBox="1"/>
          <p:nvPr/>
        </p:nvSpPr>
        <p:spPr>
          <a:xfrm>
            <a:off x="628648" y="424557"/>
            <a:ext cx="425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관리자 페이지</a:t>
            </a:r>
          </a:p>
        </p:txBody>
      </p:sp>
      <p:pic>
        <p:nvPicPr>
          <p:cNvPr id="3" name="내용 개체 틀 2">
            <a:extLst>
              <a:ext uri="{FF2B5EF4-FFF2-40B4-BE49-F238E27FC236}">
                <a16:creationId xmlns:a16="http://schemas.microsoft.com/office/drawing/2014/main" id="{D3E3BC31-239E-6EBD-8796-FF0B71EDE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42" y="1825625"/>
            <a:ext cx="8080315" cy="4351338"/>
          </a:xfrm>
        </p:spPr>
      </p:pic>
    </p:spTree>
    <p:extLst>
      <p:ext uri="{BB962C8B-B14F-4D97-AF65-F5344CB8AC3E}">
        <p14:creationId xmlns:p14="http://schemas.microsoft.com/office/powerpoint/2010/main" val="359296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EF4BB32-67E0-A109-3F43-9E9A6B76BAB7}"/>
              </a:ext>
            </a:extLst>
          </p:cNvPr>
          <p:cNvSpPr/>
          <p:nvPr/>
        </p:nvSpPr>
        <p:spPr>
          <a:xfrm>
            <a:off x="0" y="0"/>
            <a:ext cx="12192000" cy="10890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5223F-A171-687A-FE48-D4E6490E30E5}"/>
              </a:ext>
            </a:extLst>
          </p:cNvPr>
          <p:cNvSpPr txBox="1"/>
          <p:nvPr/>
        </p:nvSpPr>
        <p:spPr>
          <a:xfrm>
            <a:off x="628648" y="145643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solidFill>
                  <a:schemeClr val="bg1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기능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0DE7F3-D7D3-44C5-9A48-F0737D7009E5}"/>
              </a:ext>
            </a:extLst>
          </p:cNvPr>
          <p:cNvSpPr txBox="1"/>
          <p:nvPr/>
        </p:nvSpPr>
        <p:spPr>
          <a:xfrm>
            <a:off x="628648" y="424557"/>
            <a:ext cx="425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관리자 페이지</a:t>
            </a:r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FB94AD22-6405-5912-F363-4B5E3D1B0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90" y="1842878"/>
            <a:ext cx="7246420" cy="4351338"/>
          </a:xfrm>
        </p:spPr>
      </p:pic>
    </p:spTree>
    <p:extLst>
      <p:ext uri="{BB962C8B-B14F-4D97-AF65-F5344CB8AC3E}">
        <p14:creationId xmlns:p14="http://schemas.microsoft.com/office/powerpoint/2010/main" val="2310398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EF4BB32-67E0-A109-3F43-9E9A6B76BAB7}"/>
              </a:ext>
            </a:extLst>
          </p:cNvPr>
          <p:cNvSpPr/>
          <p:nvPr/>
        </p:nvSpPr>
        <p:spPr>
          <a:xfrm>
            <a:off x="0" y="0"/>
            <a:ext cx="12192000" cy="10890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5223F-A171-687A-FE48-D4E6490E30E5}"/>
              </a:ext>
            </a:extLst>
          </p:cNvPr>
          <p:cNvSpPr txBox="1"/>
          <p:nvPr/>
        </p:nvSpPr>
        <p:spPr>
          <a:xfrm>
            <a:off x="628648" y="145643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solidFill>
                  <a:schemeClr val="bg1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기능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0DE7F3-D7D3-44C5-9A48-F0737D7009E5}"/>
              </a:ext>
            </a:extLst>
          </p:cNvPr>
          <p:cNvSpPr txBox="1"/>
          <p:nvPr/>
        </p:nvSpPr>
        <p:spPr>
          <a:xfrm>
            <a:off x="628648" y="424557"/>
            <a:ext cx="425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관리자 페이지</a:t>
            </a:r>
          </a:p>
        </p:txBody>
      </p:sp>
      <p:pic>
        <p:nvPicPr>
          <p:cNvPr id="3" name="내용 개체 틀 2">
            <a:extLst>
              <a:ext uri="{FF2B5EF4-FFF2-40B4-BE49-F238E27FC236}">
                <a16:creationId xmlns:a16="http://schemas.microsoft.com/office/drawing/2014/main" id="{EF765D60-50C7-0A7C-B508-8B7832F56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05" y="1825625"/>
            <a:ext cx="7928989" cy="4351338"/>
          </a:xfrm>
        </p:spPr>
      </p:pic>
    </p:spTree>
    <p:extLst>
      <p:ext uri="{BB962C8B-B14F-4D97-AF65-F5344CB8AC3E}">
        <p14:creationId xmlns:p14="http://schemas.microsoft.com/office/powerpoint/2010/main" val="36791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EF4BB32-67E0-A109-3F43-9E9A6B76BAB7}"/>
              </a:ext>
            </a:extLst>
          </p:cNvPr>
          <p:cNvSpPr/>
          <p:nvPr/>
        </p:nvSpPr>
        <p:spPr>
          <a:xfrm>
            <a:off x="0" y="0"/>
            <a:ext cx="12192000" cy="10890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5223F-A171-687A-FE48-D4E6490E30E5}"/>
              </a:ext>
            </a:extLst>
          </p:cNvPr>
          <p:cNvSpPr txBox="1"/>
          <p:nvPr/>
        </p:nvSpPr>
        <p:spPr>
          <a:xfrm>
            <a:off x="628648" y="145643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solidFill>
                  <a:schemeClr val="bg1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기능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0DE7F3-D7D3-44C5-9A48-F0737D7009E5}"/>
              </a:ext>
            </a:extLst>
          </p:cNvPr>
          <p:cNvSpPr txBox="1"/>
          <p:nvPr/>
        </p:nvSpPr>
        <p:spPr>
          <a:xfrm>
            <a:off x="628648" y="424557"/>
            <a:ext cx="425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관리자 페이지</a:t>
            </a:r>
          </a:p>
        </p:txBody>
      </p:sp>
      <p:pic>
        <p:nvPicPr>
          <p:cNvPr id="3" name="내용 개체 틀 2">
            <a:extLst>
              <a:ext uri="{FF2B5EF4-FFF2-40B4-BE49-F238E27FC236}">
                <a16:creationId xmlns:a16="http://schemas.microsoft.com/office/drawing/2014/main" id="{4046DE51-84AF-059B-A08B-F9E852FF0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38" y="1825625"/>
            <a:ext cx="8800523" cy="4351338"/>
          </a:xfrm>
        </p:spPr>
      </p:pic>
    </p:spTree>
    <p:extLst>
      <p:ext uri="{BB962C8B-B14F-4D97-AF65-F5344CB8AC3E}">
        <p14:creationId xmlns:p14="http://schemas.microsoft.com/office/powerpoint/2010/main" val="2738040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EF4BB32-67E0-A109-3F43-9E9A6B76BAB7}"/>
              </a:ext>
            </a:extLst>
          </p:cNvPr>
          <p:cNvSpPr/>
          <p:nvPr/>
        </p:nvSpPr>
        <p:spPr>
          <a:xfrm>
            <a:off x="0" y="0"/>
            <a:ext cx="12192000" cy="10890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5223F-A171-687A-FE48-D4E6490E30E5}"/>
              </a:ext>
            </a:extLst>
          </p:cNvPr>
          <p:cNvSpPr txBox="1"/>
          <p:nvPr/>
        </p:nvSpPr>
        <p:spPr>
          <a:xfrm>
            <a:off x="628648" y="145643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solidFill>
                  <a:schemeClr val="bg1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기능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0DE7F3-D7D3-44C5-9A48-F0737D7009E5}"/>
              </a:ext>
            </a:extLst>
          </p:cNvPr>
          <p:cNvSpPr txBox="1"/>
          <p:nvPr/>
        </p:nvSpPr>
        <p:spPr>
          <a:xfrm>
            <a:off x="628648" y="424557"/>
            <a:ext cx="425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간편 로그인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C50A02EE-A0B0-566E-3C09-65C9D8739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182" y="1089025"/>
            <a:ext cx="3339636" cy="56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99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246</Words>
  <Application>Microsoft Office PowerPoint</Application>
  <PresentationFormat>와이드스크린</PresentationFormat>
  <Paragraphs>81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4" baseType="lpstr">
      <vt:lpstr>Arial</vt:lpstr>
      <vt:lpstr>12롯데마트드림Medium</vt:lpstr>
      <vt:lpstr>맑은 고딕</vt:lpstr>
      <vt:lpstr>12롯데마트행복Bold</vt:lpstr>
      <vt:lpstr>12롯데마트드림Light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구 수룡</dc:creator>
  <cp:lastModifiedBy>maro</cp:lastModifiedBy>
  <cp:revision>63</cp:revision>
  <cp:lastPrinted>2022-07-11T05:11:43Z</cp:lastPrinted>
  <dcterms:created xsi:type="dcterms:W3CDTF">2022-07-07T08:43:42Z</dcterms:created>
  <dcterms:modified xsi:type="dcterms:W3CDTF">2022-07-21T07:15:31Z</dcterms:modified>
</cp:coreProperties>
</file>